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45B"/>
    <a:srgbClr val="C50014"/>
    <a:srgbClr val="35AB03"/>
    <a:srgbClr val="927250"/>
    <a:srgbClr val="6ABFFE"/>
    <a:srgbClr val="F12938"/>
    <a:srgbClr val="444247"/>
    <a:srgbClr val="265D76"/>
    <a:srgbClr val="417383"/>
    <a:srgbClr val="FFEE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594" autoAdjust="0"/>
  </p:normalViewPr>
  <p:slideViewPr>
    <p:cSldViewPr snapToGrid="0" snapToObjects="1">
      <p:cViewPr>
        <p:scale>
          <a:sx n="37" d="100"/>
          <a:sy n="37" d="100"/>
        </p:scale>
        <p:origin x="-648" y="-912"/>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t>5/8/2015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t>5/8/2015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t>5/8/2015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t>5/8/2015</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1.png"/><Relationship Id="rId12" Type="http://schemas.openxmlformats.org/officeDocument/2006/relationships/image" Target="../media/image8.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1.docx"/><Relationship Id="rId11" Type="http://schemas.openxmlformats.org/officeDocument/2006/relationships/image" Target="../media/image7.png"/><Relationship Id="rId5" Type="http://schemas.openxmlformats.org/officeDocument/2006/relationships/oleObject" Target="../embeddings/oleObject1.bin"/><Relationship Id="rId10" Type="http://schemas.openxmlformats.org/officeDocument/2006/relationships/image" Target="../media/image6.JPG"/><Relationship Id="rId4" Type="http://schemas.openxmlformats.org/officeDocument/2006/relationships/image" Target="../media/image3.png"/><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899677" y="3182731"/>
            <a:ext cx="6400800" cy="15542716"/>
          </a:xfrm>
          <a:prstGeom prst="rect">
            <a:avLst/>
          </a:prstGeom>
          <a:noFill/>
          <a:ln>
            <a:noFill/>
          </a:ln>
        </p:spPr>
        <p:txBody>
          <a:bodyPr wrap="square" lIns="0" rtlCol="0">
            <a:spAutoFit/>
          </a:bodyPr>
          <a:lstStyle/>
          <a:p>
            <a:pPr algn="just">
              <a:spcAft>
                <a:spcPts val="1200"/>
              </a:spcAft>
            </a:pPr>
            <a:r>
              <a:rPr lang="en-US" sz="2800" b="1" dirty="0">
                <a:latin typeface="Times New Roman"/>
                <a:cs typeface="Times New Roman"/>
              </a:rPr>
              <a:t>ABSTRACT</a:t>
            </a:r>
          </a:p>
          <a:p>
            <a:pPr algn="just"/>
            <a:r>
              <a:rPr lang="en-US" sz="2300" b="1" dirty="0" smtClean="0">
                <a:latin typeface="Times New Roman"/>
                <a:cs typeface="Times New Roman"/>
              </a:rPr>
              <a:t>Key Terms</a:t>
            </a:r>
            <a:r>
              <a:rPr lang="en-US" sz="2300" dirty="0" smtClean="0">
                <a:latin typeface="Times New Roman"/>
                <a:cs typeface="Times New Roman"/>
              </a:rPr>
              <a:t>:  </a:t>
            </a:r>
            <a:r>
              <a:rPr lang="en-US" sz="2300" b="1" dirty="0" smtClean="0">
                <a:latin typeface="Times New Roman"/>
                <a:cs typeface="Times New Roman"/>
              </a:rPr>
              <a:t>Parent involvement, Common Core State Standards, Homework, K – 2 Mathematics</a:t>
            </a:r>
          </a:p>
          <a:p>
            <a:pPr algn="just"/>
            <a:endParaRPr lang="en-US" sz="2300" b="1" dirty="0" smtClean="0">
              <a:latin typeface="Times New Roman"/>
              <a:cs typeface="Times New Roman"/>
            </a:endParaRPr>
          </a:p>
          <a:p>
            <a:r>
              <a:rPr lang="en-US" sz="2300" dirty="0">
                <a:latin typeface="Times New Roman" panose="02020603050405020304" pitchFamily="18" charset="0"/>
                <a:cs typeface="Times New Roman" panose="02020603050405020304" pitchFamily="18" charset="0"/>
              </a:rPr>
              <a:t>In this study, the 2015 REU mathematics team from Elizabeth City State University (ECSU) extended on research done by the 2014 summer REU mathematics team. A workshop was provided to assist parents to a better understanding of student homework assignments on the North Carolina Common Core State Standards for K-2 Mathematics. Parent involvement is defined as parent participation in the educational processes and experiences of their children. A chi-square analysis was used to analyze data collected from a pre survey and post survey administered to participants in the workshop. The study revealed all of the individual components of parent involvement were positively and significantly related to educational goals. The study identified various aspects of parent involvement that yielded statistically significant results in affirming that parent involvement attributed positively to urban student achievement. These findings were particularly helpful for indicating which kinds of parent involvement influenced academic success. Remarkably, parent expectations and styles demonstrated a strong relationship with scholastic outcomes. Parent expectations and styles created an educationally oriented ambience that established an understanding of certain level of support the child needed to succeed academically. The REU mathematics team focused on three essential questions in this study: (1) What practices will increase parent awareness of K-2 NC-CCSS for mathematics at P. W. Moore Elementary School? (2) What methods can be used to strengthen parent skills in assisting with mathematics homework assignments at P. W. Moore Elementary School? (3) What actions can be taken to motivate parent involvement in the school improvement process focusing on mathematics at P. W. Moore Elementary School?</a:t>
            </a:r>
          </a:p>
          <a:p>
            <a:r>
              <a:rPr lang="en-US" sz="2300" dirty="0">
                <a:latin typeface="Times New Roman" panose="02020603050405020304" pitchFamily="18" charset="0"/>
                <a:cs typeface="Times New Roman" panose="02020603050405020304" pitchFamily="18" charset="0"/>
              </a:rPr>
              <a:t> </a:t>
            </a:r>
          </a:p>
          <a:p>
            <a:pPr algn="just"/>
            <a:endParaRPr lang="en-US" sz="23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15744" y="2324524"/>
            <a:ext cx="43891199" cy="615553"/>
          </a:xfrm>
          <a:prstGeom prst="rect">
            <a:avLst/>
          </a:prstGeom>
          <a:solidFill>
            <a:srgbClr val="C50014"/>
          </a:solidFill>
          <a:ln>
            <a:solidFill>
              <a:srgbClr val="C50014"/>
            </a:solidFill>
          </a:ln>
        </p:spPr>
        <p:txBody>
          <a:bodyPr wrap="square" lIns="182880" tIns="91440" bIns="91440" rtlCol="0">
            <a:spAutoFit/>
          </a:bodyPr>
          <a:lstStyle/>
          <a:p>
            <a:r>
              <a:rPr lang="en-US" sz="2800" dirty="0" smtClean="0">
                <a:solidFill>
                  <a:srgbClr val="FFFFFF"/>
                </a:solidFill>
                <a:latin typeface="Times New Roman"/>
                <a:cs typeface="Times New Roman"/>
              </a:rPr>
              <a:t>Team Members: Jessica Hathaway</a:t>
            </a:r>
            <a:r>
              <a:rPr lang="en-US" sz="2800" dirty="0">
                <a:solidFill>
                  <a:srgbClr val="FFFFFF"/>
                </a:solidFill>
                <a:latin typeface="Times New Roman"/>
                <a:cs typeface="Times New Roman"/>
              </a:rPr>
              <a:t>, </a:t>
            </a:r>
            <a:r>
              <a:rPr lang="en-US" sz="2800" dirty="0" smtClean="0">
                <a:solidFill>
                  <a:srgbClr val="FFFFFF"/>
                </a:solidFill>
                <a:latin typeface="Times New Roman"/>
                <a:cs typeface="Times New Roman"/>
              </a:rPr>
              <a:t>William </a:t>
            </a:r>
            <a:r>
              <a:rPr lang="en-US" sz="2800" dirty="0" err="1" smtClean="0">
                <a:solidFill>
                  <a:srgbClr val="FFFFFF"/>
                </a:solidFill>
                <a:latin typeface="Times New Roman"/>
                <a:cs typeface="Times New Roman"/>
              </a:rPr>
              <a:t>Kahan</a:t>
            </a:r>
            <a:r>
              <a:rPr lang="en-US" sz="2800" dirty="0" smtClean="0">
                <a:solidFill>
                  <a:srgbClr val="FFFFFF"/>
                </a:solidFill>
                <a:latin typeface="Times New Roman"/>
                <a:cs typeface="Times New Roman"/>
              </a:rPr>
              <a:t>, Alicia Reynolds, Rashida Williams	Mentor: Dr. Darnell Johnson (ECSU)               Principal </a:t>
            </a:r>
            <a:r>
              <a:rPr lang="en-US" sz="2800" dirty="0">
                <a:solidFill>
                  <a:srgbClr val="FFFFFF"/>
                </a:solidFill>
                <a:latin typeface="Times New Roman"/>
                <a:cs typeface="Times New Roman"/>
              </a:rPr>
              <a:t>Investigator: Dr. Linda </a:t>
            </a:r>
            <a:r>
              <a:rPr lang="en-US" sz="2800" dirty="0" smtClean="0">
                <a:solidFill>
                  <a:srgbClr val="FFFFFF"/>
                </a:solidFill>
                <a:latin typeface="Times New Roman"/>
                <a:cs typeface="Times New Roman"/>
              </a:rPr>
              <a:t>B. Hayden (ECSU), 1704 </a:t>
            </a:r>
            <a:r>
              <a:rPr lang="en-US" sz="2800" dirty="0">
                <a:solidFill>
                  <a:srgbClr val="FFFFFF"/>
                </a:solidFill>
                <a:latin typeface="Times New Roman"/>
                <a:cs typeface="Times New Roman"/>
              </a:rPr>
              <a:t>Weeksville Rd, Box </a:t>
            </a:r>
            <a:r>
              <a:rPr lang="en-US" sz="2800" dirty="0" smtClean="0">
                <a:solidFill>
                  <a:srgbClr val="FFFFFF"/>
                </a:solidFill>
                <a:latin typeface="Times New Roman"/>
                <a:cs typeface="Times New Roman"/>
              </a:rPr>
              <a:t>672, Elizabeth </a:t>
            </a:r>
            <a:r>
              <a:rPr lang="en-US" sz="2800" dirty="0">
                <a:solidFill>
                  <a:srgbClr val="FFFFFF"/>
                </a:solidFill>
                <a:latin typeface="Times New Roman"/>
                <a:cs typeface="Times New Roman"/>
              </a:rPr>
              <a:t>City, North Carolina 27909</a:t>
            </a:r>
          </a:p>
        </p:txBody>
      </p:sp>
      <p:sp>
        <p:nvSpPr>
          <p:cNvPr id="13" name="Rectangle 12"/>
          <p:cNvSpPr/>
          <p:nvPr/>
        </p:nvSpPr>
        <p:spPr>
          <a:xfrm>
            <a:off x="0" y="21955080"/>
            <a:ext cx="43891199" cy="453196"/>
          </a:xfrm>
          <a:prstGeom prst="rect">
            <a:avLst/>
          </a:prstGeom>
          <a:solidFill>
            <a:schemeClr val="tx2"/>
          </a:solidFill>
          <a:ln>
            <a:solidFill>
              <a:schemeClr val="tx2"/>
            </a:solidFill>
          </a:ln>
        </p:spPr>
        <p:txBody>
          <a:bodyPr wrap="square" lIns="182880" tIns="182880" rIns="914400" bIns="274320" rtlCol="0">
            <a:spAutoFit/>
          </a:bodyPr>
          <a:lstStyle/>
          <a:p>
            <a:endParaRPr lang="en-US" sz="6600" spc="200">
              <a:solidFill>
                <a:schemeClr val="bg1"/>
              </a:solidFill>
              <a:latin typeface="Times New Roman"/>
              <a:cs typeface="Times New Roman"/>
            </a:endParaRPr>
          </a:p>
        </p:txBody>
      </p:sp>
      <p:sp>
        <p:nvSpPr>
          <p:cNvPr id="18" name="TextBox 17"/>
          <p:cNvSpPr txBox="1"/>
          <p:nvPr/>
        </p:nvSpPr>
        <p:spPr>
          <a:xfrm>
            <a:off x="29703274" y="3522036"/>
            <a:ext cx="6400800" cy="4924425"/>
          </a:xfrm>
          <a:prstGeom prst="rect">
            <a:avLst/>
          </a:prstGeom>
          <a:noFill/>
          <a:ln>
            <a:solidFill>
              <a:srgbClr val="FFFFFF"/>
            </a:solidFill>
          </a:ln>
        </p:spPr>
        <p:txBody>
          <a:bodyPr wrap="square" lIns="0" rtlCol="0">
            <a:spAutoFit/>
          </a:bodyPr>
          <a:lstStyle/>
          <a:p>
            <a:pPr>
              <a:spcAft>
                <a:spcPts val="1200"/>
              </a:spcAft>
            </a:pPr>
            <a:r>
              <a:rPr lang="en-US" sz="2800" b="1" dirty="0" smtClean="0">
                <a:latin typeface="Times New Roman"/>
                <a:cs typeface="Times New Roman"/>
              </a:rPr>
              <a:t>RESULTS</a:t>
            </a:r>
            <a:endParaRPr lang="en-US" sz="2300" dirty="0" smtClean="0">
              <a:latin typeface="Times New Roman"/>
              <a:cs typeface="Times New Roman"/>
            </a:endParaRPr>
          </a:p>
          <a:p>
            <a:pPr algn="just"/>
            <a:r>
              <a:rPr lang="en-US" sz="2300" dirty="0" smtClean="0">
                <a:latin typeface="Times New Roman"/>
                <a:cs typeface="Times New Roman"/>
              </a:rPr>
              <a:t>The </a:t>
            </a:r>
            <a:r>
              <a:rPr lang="en-US" sz="2300" dirty="0">
                <a:latin typeface="Times New Roman"/>
                <a:cs typeface="Times New Roman"/>
              </a:rPr>
              <a:t>results gathered from the pre-survey and post-survey instruments were used to determine whether or not the information conveyed during the workshop produced any changes parent’s attitudes toward </a:t>
            </a:r>
            <a:r>
              <a:rPr lang="en-US" sz="2300" dirty="0" smtClean="0">
                <a:latin typeface="Times New Roman"/>
                <a:cs typeface="Times New Roman"/>
              </a:rPr>
              <a:t>K-2 </a:t>
            </a:r>
            <a:r>
              <a:rPr lang="en-US" sz="2300" dirty="0">
                <a:latin typeface="Times New Roman"/>
                <a:cs typeface="Times New Roman"/>
              </a:rPr>
              <a:t>grade mathematics</a:t>
            </a:r>
            <a:r>
              <a:rPr lang="en-US" sz="2300" dirty="0" smtClean="0">
                <a:latin typeface="Times New Roman"/>
                <a:cs typeface="Times New Roman"/>
              </a:rPr>
              <a:t>.  Examining the Focus Question Comparison graph, there is a notable increase in agreement with the questions dealing with the third focus question.  This question discussed parent’s motivation to become involved in the school environment.  The workshop primarily focused on the ways in which parents can use themselves as a tool to make a better learning setting for their children.</a:t>
            </a:r>
            <a:endParaRPr lang="en-US" sz="2300" dirty="0">
              <a:latin typeface="Times New Roman"/>
              <a:cs typeface="Times New Roman"/>
            </a:endParaRPr>
          </a:p>
        </p:txBody>
      </p:sp>
      <p:sp>
        <p:nvSpPr>
          <p:cNvPr id="31" name="TextBox 30"/>
          <p:cNvSpPr txBox="1">
            <a:spLocks/>
          </p:cNvSpPr>
          <p:nvPr/>
        </p:nvSpPr>
        <p:spPr>
          <a:xfrm>
            <a:off x="29703274" y="9638928"/>
            <a:ext cx="6400800" cy="8817798"/>
          </a:xfrm>
          <a:prstGeom prst="rect">
            <a:avLst/>
          </a:prstGeom>
          <a:noFill/>
          <a:ln>
            <a:solidFill>
              <a:srgbClr val="FFFFFF"/>
            </a:solidFill>
          </a:ln>
        </p:spPr>
        <p:txBody>
          <a:bodyPr wrap="square" lIns="0" rtlCol="0">
            <a:spAutoFit/>
          </a:bodyPr>
          <a:lstStyle/>
          <a:p>
            <a:pPr algn="just">
              <a:spcAft>
                <a:spcPts val="1200"/>
              </a:spcAft>
            </a:pPr>
            <a:r>
              <a:rPr lang="en-US" sz="2800" b="1" dirty="0" smtClean="0">
                <a:latin typeface="Times New Roman"/>
                <a:cs typeface="Times New Roman"/>
              </a:rPr>
              <a:t>CONCLUSION</a:t>
            </a:r>
          </a:p>
          <a:p>
            <a:pPr algn="just">
              <a:spcAft>
                <a:spcPts val="1200"/>
              </a:spcAft>
            </a:pPr>
            <a:r>
              <a:rPr lang="en-US" sz="2300" dirty="0">
                <a:latin typeface="Times New Roman"/>
                <a:cs typeface="Times New Roman"/>
              </a:rPr>
              <a:t>The results of the survey concluded that parent involvement contributes to growth in student learning. Good parents accomplish things, including motivating and engaging their children, acquiring new knowledge and skills, and collaborating with teachers. But those accomplishments best serve their purpose when they lead their child to help improve student achievement. Professional development leads effective parents to support their children in the mathematics lesson by assisting with homework assignments and keeping in contact with the child's teacher when need be upon measuring students’ growth in learning along the way. The workshop provided richer information on what skills and topics students are learning according to the Common Core State Standards</a:t>
            </a:r>
            <a:r>
              <a:rPr lang="en-US" sz="2300" dirty="0" smtClean="0">
                <a:latin typeface="Times New Roman"/>
                <a:cs typeface="Times New Roman"/>
              </a:rPr>
              <a:t>. </a:t>
            </a:r>
            <a:r>
              <a:rPr lang="en-US" sz="2300" dirty="0">
                <a:latin typeface="Times New Roman"/>
                <a:cs typeface="Times New Roman"/>
              </a:rPr>
              <a:t>In this way, the standards provided the parents with a different perspective on mathematics and understand the importance of being involved with their child’s education. </a:t>
            </a:r>
            <a:r>
              <a:rPr lang="en-US" sz="2300" dirty="0" smtClean="0">
                <a:latin typeface="Times New Roman"/>
                <a:cs typeface="Times New Roman"/>
              </a:rPr>
              <a:t> </a:t>
            </a:r>
            <a:r>
              <a:rPr lang="en-US" sz="2300" dirty="0">
                <a:latin typeface="Times New Roman"/>
                <a:cs typeface="Times New Roman"/>
              </a:rPr>
              <a:t>At the conclusion of the workshop, parents understood the </a:t>
            </a:r>
            <a:r>
              <a:rPr lang="en-US" sz="2300" dirty="0" smtClean="0">
                <a:latin typeface="Times New Roman"/>
                <a:cs typeface="Times New Roman"/>
              </a:rPr>
              <a:t>mathematics language </a:t>
            </a:r>
            <a:r>
              <a:rPr lang="en-US" sz="2300" dirty="0">
                <a:latin typeface="Times New Roman"/>
                <a:cs typeface="Times New Roman"/>
              </a:rPr>
              <a:t>by constructing different activities and were given different tips that can be used in the home</a:t>
            </a:r>
            <a:r>
              <a:rPr lang="en-US" sz="2300" dirty="0" smtClean="0">
                <a:latin typeface="Times New Roman"/>
                <a:cs typeface="Times New Roman"/>
              </a:rPr>
              <a:t>.</a:t>
            </a:r>
          </a:p>
        </p:txBody>
      </p:sp>
      <p:sp>
        <p:nvSpPr>
          <p:cNvPr id="54" name="TextBox 53"/>
          <p:cNvSpPr txBox="1"/>
          <p:nvPr/>
        </p:nvSpPr>
        <p:spPr>
          <a:xfrm>
            <a:off x="7718604" y="14846798"/>
            <a:ext cx="6400800" cy="6340198"/>
          </a:xfrm>
          <a:prstGeom prst="rect">
            <a:avLst/>
          </a:prstGeom>
          <a:noFill/>
          <a:ln>
            <a:solidFill>
              <a:srgbClr val="FFFFFF"/>
            </a:solidFill>
          </a:ln>
        </p:spPr>
        <p:txBody>
          <a:bodyPr wrap="square" lIns="0" rtlCol="0">
            <a:spAutoFit/>
          </a:bodyPr>
          <a:lstStyle/>
          <a:p>
            <a:pPr>
              <a:spcAft>
                <a:spcPts val="1200"/>
              </a:spcAft>
            </a:pPr>
            <a:r>
              <a:rPr lang="en-US" sz="2800" b="1" dirty="0" smtClean="0">
                <a:latin typeface="Times New Roman"/>
                <a:cs typeface="Times New Roman"/>
              </a:rPr>
              <a:t>METHODOLOGY</a:t>
            </a:r>
          </a:p>
          <a:p>
            <a:pPr algn="just"/>
            <a:r>
              <a:rPr lang="en-US" sz="2300" dirty="0" smtClean="0">
                <a:latin typeface="Times New Roman"/>
                <a:cs typeface="Times New Roman"/>
              </a:rPr>
              <a:t>Pre and post surveys were used to gage workshop results pertaining to parent involvement.  These surveys consisted of twenty-five questions which addressed the following: North Carolina Standards for K-2 grade mathematics; parent’s skills/understanding of children’s mathematics homework; and parent’s participation in school related activities.  In these questions, parents chose their level of agreement using 1 as strongly disagree, 2 as disagree, 3 as neutral, 4 as agree, and 5 as strongly agree.  Once pre surveys were distributed parents would attend an educational workshop pertaining to their child’s grade level. At the conclusion of the workshop, parents completed post surveys to assess whether or not the information was conveyed correctly.   </a:t>
            </a:r>
          </a:p>
        </p:txBody>
      </p:sp>
      <p:sp>
        <p:nvSpPr>
          <p:cNvPr id="50" name="Rectangle 49"/>
          <p:cNvSpPr/>
          <p:nvPr/>
        </p:nvSpPr>
        <p:spPr>
          <a:xfrm>
            <a:off x="7772400" y="3182731"/>
            <a:ext cx="6400800" cy="3862596"/>
          </a:xfrm>
          <a:prstGeom prst="rect">
            <a:avLst/>
          </a:prstGeom>
          <a:ln>
            <a:solidFill>
              <a:srgbClr val="FFFFFF"/>
            </a:solidFill>
          </a:ln>
        </p:spPr>
        <p:txBody>
          <a:bodyPr wrap="square">
            <a:spAutoFit/>
          </a:bodyPr>
          <a:lstStyle/>
          <a:p>
            <a:pPr algn="just">
              <a:spcAft>
                <a:spcPts val="1200"/>
              </a:spcAft>
            </a:pPr>
            <a:r>
              <a:rPr lang="en-US" sz="2800" b="1" dirty="0" smtClean="0">
                <a:latin typeface="Times New Roman"/>
                <a:cs typeface="Times New Roman"/>
              </a:rPr>
              <a:t>PURPOSE</a:t>
            </a:r>
          </a:p>
          <a:p>
            <a:pPr algn="just"/>
            <a:r>
              <a:rPr lang="en-US" sz="2300" dirty="0">
                <a:latin typeface="Times New Roman"/>
                <a:cs typeface="Times New Roman"/>
              </a:rPr>
              <a:t>The </a:t>
            </a:r>
            <a:r>
              <a:rPr lang="en-US" sz="2300" dirty="0" smtClean="0">
                <a:latin typeface="Times New Roman"/>
                <a:cs typeface="Times New Roman"/>
              </a:rPr>
              <a:t>purpose of this research was to develop training sessions in mathematics support skills for parents and/or guardians of K-2 grade students enrolled at P. W. Moore Elementary School.  Parents’ attitudes toward mathematics have an impact on children's’ attitudes.  This process will extend mathematical concepts from the classroom to home and establish the idea that mathematics is not just a school subject, but an everyday subject.</a:t>
            </a:r>
          </a:p>
        </p:txBody>
      </p:sp>
      <p:sp>
        <p:nvSpPr>
          <p:cNvPr id="24" name="Rectangle 23"/>
          <p:cNvSpPr/>
          <p:nvPr/>
        </p:nvSpPr>
        <p:spPr>
          <a:xfrm>
            <a:off x="9320487" y="0"/>
            <a:ext cx="27115579" cy="21765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600" spc="200" dirty="0" smtClean="0">
                <a:solidFill>
                  <a:srgbClr val="000000"/>
                </a:solidFill>
                <a:latin typeface="Times New Roman"/>
                <a:cs typeface="Times New Roman"/>
              </a:rPr>
              <a:t>Enhancing </a:t>
            </a:r>
            <a:r>
              <a:rPr lang="en-US" sz="7600" spc="200" dirty="0">
                <a:solidFill>
                  <a:srgbClr val="000000"/>
                </a:solidFill>
                <a:latin typeface="Times New Roman"/>
                <a:cs typeface="Times New Roman"/>
              </a:rPr>
              <a:t>Parent Involvement in NC-CCSS for K – 2 </a:t>
            </a:r>
            <a:r>
              <a:rPr lang="en-US" sz="7600" spc="200" dirty="0" smtClean="0">
                <a:solidFill>
                  <a:srgbClr val="000000"/>
                </a:solidFill>
                <a:latin typeface="Times New Roman"/>
                <a:cs typeface="Times New Roman"/>
              </a:rPr>
              <a:t>Mathematics at P.W. Moore Elementary School</a:t>
            </a:r>
            <a:endParaRPr lang="en-US" sz="7600" spc="200" dirty="0">
              <a:solidFill>
                <a:srgbClr val="000000"/>
              </a:solidFill>
              <a:latin typeface="Times New Roman"/>
              <a:cs typeface="Times New Roman"/>
            </a:endParaRPr>
          </a:p>
        </p:txBody>
      </p:sp>
      <p:sp>
        <p:nvSpPr>
          <p:cNvPr id="2" name="TextBox 1"/>
          <p:cNvSpPr txBox="1"/>
          <p:nvPr/>
        </p:nvSpPr>
        <p:spPr>
          <a:xfrm>
            <a:off x="7718604" y="7879289"/>
            <a:ext cx="6400800" cy="2416046"/>
          </a:xfrm>
          <a:prstGeom prst="rect">
            <a:avLst/>
          </a:prstGeom>
          <a:noFill/>
          <a:ln>
            <a:solidFill>
              <a:srgbClr val="FFFFFF"/>
            </a:solidFill>
          </a:ln>
        </p:spPr>
        <p:txBody>
          <a:bodyPr wrap="square" rtlCol="0">
            <a:spAutoFit/>
          </a:bodyPr>
          <a:lstStyle/>
          <a:p>
            <a:pPr>
              <a:spcAft>
                <a:spcPts val="1200"/>
              </a:spcAft>
            </a:pPr>
            <a:r>
              <a:rPr lang="en-US" sz="2600" b="1" dirty="0" smtClean="0">
                <a:latin typeface="Times New Roman"/>
                <a:cs typeface="Times New Roman"/>
              </a:rPr>
              <a:t>PARTICIPANTS</a:t>
            </a:r>
          </a:p>
          <a:p>
            <a:pPr algn="just"/>
            <a:r>
              <a:rPr lang="en-US" sz="2300" dirty="0" smtClean="0">
                <a:latin typeface="Times New Roman"/>
                <a:cs typeface="Times New Roman"/>
              </a:rPr>
              <a:t>Participants for this study were selected using a voluntary response method.  In detail, 125 flyers were delivered to P.W. Moore Elementary School parents of Kindergarten, 1</a:t>
            </a:r>
            <a:r>
              <a:rPr lang="en-US" sz="2300" baseline="30000" dirty="0" smtClean="0">
                <a:latin typeface="Times New Roman"/>
                <a:cs typeface="Times New Roman"/>
              </a:rPr>
              <a:t>st</a:t>
            </a:r>
            <a:r>
              <a:rPr lang="en-US" sz="2300" dirty="0" smtClean="0">
                <a:latin typeface="Times New Roman"/>
                <a:cs typeface="Times New Roman"/>
              </a:rPr>
              <a:t> grade, and 2</a:t>
            </a:r>
            <a:r>
              <a:rPr lang="en-US" sz="2300" baseline="30000" dirty="0" smtClean="0">
                <a:latin typeface="Times New Roman"/>
                <a:cs typeface="Times New Roman"/>
              </a:rPr>
              <a:t>nd</a:t>
            </a:r>
            <a:r>
              <a:rPr lang="en-US" sz="2300" dirty="0" smtClean="0">
                <a:latin typeface="Times New Roman"/>
                <a:cs typeface="Times New Roman"/>
              </a:rPr>
              <a:t> grade students. </a:t>
            </a:r>
            <a:endParaRPr lang="en-US" sz="2300" u="sng" dirty="0">
              <a:latin typeface="Times New Roman"/>
              <a:cs typeface="Times New Roman"/>
            </a:endParaRPr>
          </a:p>
        </p:txBody>
      </p:sp>
      <p:sp>
        <p:nvSpPr>
          <p:cNvPr id="53" name="TextBox 52"/>
          <p:cNvSpPr txBox="1"/>
          <p:nvPr/>
        </p:nvSpPr>
        <p:spPr>
          <a:xfrm>
            <a:off x="29703274" y="18699600"/>
            <a:ext cx="6400800" cy="2446824"/>
          </a:xfrm>
          <a:prstGeom prst="rect">
            <a:avLst/>
          </a:prstGeom>
          <a:noFill/>
          <a:ln>
            <a:solidFill>
              <a:srgbClr val="FFFFFF"/>
            </a:solidFill>
          </a:ln>
        </p:spPr>
        <p:txBody>
          <a:bodyPr wrap="square" rtlCol="0">
            <a:spAutoFit/>
          </a:bodyPr>
          <a:lstStyle/>
          <a:p>
            <a:pPr>
              <a:spcAft>
                <a:spcPts val="1200"/>
              </a:spcAft>
            </a:pPr>
            <a:r>
              <a:rPr lang="en-US" sz="2800" b="1" dirty="0" smtClean="0">
                <a:latin typeface="Times New Roman"/>
                <a:cs typeface="Times New Roman"/>
              </a:rPr>
              <a:t>FUTURE WORK</a:t>
            </a:r>
          </a:p>
          <a:p>
            <a:pPr algn="just"/>
            <a:r>
              <a:rPr lang="en-US" sz="2300" dirty="0" smtClean="0">
                <a:latin typeface="Times New Roman"/>
                <a:cs typeface="Times New Roman"/>
              </a:rPr>
              <a:t>The long-term goal is to build stronger parent support system in Kindergarten, 1</a:t>
            </a:r>
            <a:r>
              <a:rPr lang="en-US" sz="2300" baseline="30000" dirty="0" smtClean="0">
                <a:latin typeface="Times New Roman"/>
                <a:cs typeface="Times New Roman"/>
              </a:rPr>
              <a:t>st</a:t>
            </a:r>
            <a:r>
              <a:rPr lang="en-US" sz="2300" dirty="0" smtClean="0">
                <a:latin typeface="Times New Roman"/>
                <a:cs typeface="Times New Roman"/>
              </a:rPr>
              <a:t> grade and 2</a:t>
            </a:r>
            <a:r>
              <a:rPr lang="en-US" sz="2300" baseline="30000" dirty="0" smtClean="0">
                <a:latin typeface="Times New Roman"/>
                <a:cs typeface="Times New Roman"/>
              </a:rPr>
              <a:t>nd</a:t>
            </a:r>
            <a:r>
              <a:rPr lang="en-US" sz="2300" dirty="0" smtClean="0">
                <a:latin typeface="Times New Roman"/>
                <a:cs typeface="Times New Roman"/>
              </a:rPr>
              <a:t> grade Mathematics in Pasquotank County Public Schools using the North Carolina Common core State Standards.  </a:t>
            </a:r>
            <a:endParaRPr lang="en-US" sz="2300" dirty="0">
              <a:latin typeface="Times New Roman"/>
              <a:cs typeface="Times New Roman"/>
            </a:endParaRPr>
          </a:p>
        </p:txBody>
      </p:sp>
      <p:sp>
        <p:nvSpPr>
          <p:cNvPr id="55" name="TextBox 54"/>
          <p:cNvSpPr txBox="1"/>
          <p:nvPr/>
        </p:nvSpPr>
        <p:spPr>
          <a:xfrm>
            <a:off x="36789302" y="3522036"/>
            <a:ext cx="6400800" cy="3631763"/>
          </a:xfrm>
          <a:prstGeom prst="rect">
            <a:avLst/>
          </a:prstGeom>
          <a:noFill/>
          <a:ln>
            <a:solidFill>
              <a:srgbClr val="FFFFFF"/>
            </a:solidFill>
          </a:ln>
        </p:spPr>
        <p:txBody>
          <a:bodyPr wrap="square" rtlCol="0">
            <a:spAutoFit/>
          </a:bodyPr>
          <a:lstStyle/>
          <a:p>
            <a:pPr>
              <a:spcAft>
                <a:spcPts val="1200"/>
              </a:spcAft>
            </a:pPr>
            <a:r>
              <a:rPr lang="en-US" sz="2800" b="1" dirty="0" smtClean="0">
                <a:latin typeface="Times New Roman"/>
                <a:cs typeface="Times New Roman"/>
              </a:rPr>
              <a:t>ACKNOWLEDGEMENTS</a:t>
            </a:r>
          </a:p>
          <a:p>
            <a:r>
              <a:rPr lang="en-US" sz="2400" dirty="0"/>
              <a:t>The members of the 2015 Research Undergraduates Mathematics Team would like to give a special thanks to Dr. Linda B. Hayden, Dr. Darnell Johnson, Principal Lindsey James, 2014 Teacher of the Year Mrs. </a:t>
            </a:r>
            <a:r>
              <a:rPr lang="en-US" sz="2400" dirty="0" err="1"/>
              <a:t>Joycelyn</a:t>
            </a:r>
            <a:r>
              <a:rPr lang="en-US" sz="2400" dirty="0"/>
              <a:t> Hinton, the REU staff, and faculty of P.W. Moore Elementary School for guidance and assistance during this research process.</a:t>
            </a:r>
          </a:p>
        </p:txBody>
      </p:sp>
      <p:graphicFrame>
        <p:nvGraphicFramePr>
          <p:cNvPr id="4" name="Table 3"/>
          <p:cNvGraphicFramePr>
            <a:graphicFrameLocks noGrp="1"/>
          </p:cNvGraphicFramePr>
          <p:nvPr>
            <p:extLst>
              <p:ext uri="{D42A27DB-BD31-4B8C-83A1-F6EECF244321}">
                <p14:modId xmlns:p14="http://schemas.microsoft.com/office/powerpoint/2010/main" val="4237846053"/>
              </p:ext>
            </p:extLst>
          </p:nvPr>
        </p:nvGraphicFramePr>
        <p:xfrm>
          <a:off x="7664808" y="11364957"/>
          <a:ext cx="6454596" cy="2782220"/>
        </p:xfrm>
        <a:graphic>
          <a:graphicData uri="http://schemas.openxmlformats.org/drawingml/2006/table">
            <a:tbl>
              <a:tblPr firstRow="1" firstCol="1" bandRow="1">
                <a:tableStyleId>{2D5ABB26-0587-4C30-8999-92F81FD0307C}</a:tableStyleId>
              </a:tblPr>
              <a:tblGrid>
                <a:gridCol w="1198565"/>
                <a:gridCol w="2028733"/>
                <a:gridCol w="1613649"/>
                <a:gridCol w="1613649"/>
              </a:tblGrid>
              <a:tr h="556444">
                <a:tc gridSpan="4">
                  <a:txBody>
                    <a:bodyPr/>
                    <a:lstStyle/>
                    <a:p>
                      <a:pPr algn="ctr"/>
                      <a:r>
                        <a:rPr lang="en-US" sz="2400" b="1" dirty="0" smtClean="0">
                          <a:solidFill>
                            <a:schemeClr val="bg1"/>
                          </a:solidFill>
                          <a:latin typeface="Times New Roman"/>
                          <a:cs typeface="Times New Roman"/>
                        </a:rPr>
                        <a:t>Workshop of Spring 2015 K – 2 Parents</a:t>
                      </a:r>
                      <a:r>
                        <a:rPr lang="en-US" sz="2400" b="1" baseline="0" dirty="0" smtClean="0">
                          <a:solidFill>
                            <a:schemeClr val="bg1"/>
                          </a:solidFill>
                          <a:latin typeface="Times New Roman"/>
                          <a:cs typeface="Times New Roman"/>
                        </a:rPr>
                        <a:t> </a:t>
                      </a:r>
                      <a:endParaRPr lang="en-US" sz="2400" b="1" dirty="0">
                        <a:solidFill>
                          <a:schemeClr val="bg1"/>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6444">
                <a:tc>
                  <a:txBody>
                    <a:bodyPr/>
                    <a:lstStyle/>
                    <a:p>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Kindergarten</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1</a:t>
                      </a:r>
                      <a:r>
                        <a:rPr lang="en-US" sz="2000" b="1" baseline="30000" dirty="0" smtClean="0">
                          <a:latin typeface="Times New Roman"/>
                          <a:cs typeface="Times New Roman"/>
                        </a:rPr>
                        <a:t>st</a:t>
                      </a:r>
                      <a:r>
                        <a:rPr lang="en-US" sz="2000" b="1" dirty="0" smtClean="0">
                          <a:latin typeface="Times New Roman"/>
                          <a:cs typeface="Times New Roman"/>
                        </a:rPr>
                        <a:t> Grade</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2</a:t>
                      </a:r>
                      <a:r>
                        <a:rPr lang="en-US" sz="2000" b="1" baseline="30000" dirty="0" smtClean="0">
                          <a:latin typeface="Times New Roman"/>
                          <a:cs typeface="Times New Roman"/>
                        </a:rPr>
                        <a:t>nd</a:t>
                      </a:r>
                      <a:r>
                        <a:rPr lang="en-US" sz="2000" b="1" dirty="0" smtClean="0">
                          <a:latin typeface="Times New Roman"/>
                          <a:cs typeface="Times New Roman"/>
                        </a:rPr>
                        <a:t> Grade</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6444">
                <a:tc>
                  <a:txBody>
                    <a:bodyPr/>
                    <a:lstStyle/>
                    <a:p>
                      <a:r>
                        <a:rPr lang="en-US" sz="2000" b="1" dirty="0" smtClean="0">
                          <a:latin typeface="Times New Roman"/>
                          <a:cs typeface="Times New Roman"/>
                        </a:rPr>
                        <a:t>Male</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3</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3</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6444">
                <a:tc>
                  <a:txBody>
                    <a:bodyPr/>
                    <a:lstStyle/>
                    <a:p>
                      <a:r>
                        <a:rPr lang="en-US" sz="2000" b="1" dirty="0" smtClean="0">
                          <a:latin typeface="Times New Roman"/>
                          <a:cs typeface="Times New Roman"/>
                        </a:rPr>
                        <a:t>Female</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9</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10</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11</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6444">
                <a:tc gridSpan="4">
                  <a:txBody>
                    <a:bodyPr/>
                    <a:lstStyle/>
                    <a:p>
                      <a:pPr marL="0" marR="0" indent="0" algn="l" defTabSz="1881012" rtl="0" eaLnBrk="1" fontAlgn="auto" latinLnBrk="0" hangingPunct="1">
                        <a:lnSpc>
                          <a:spcPct val="100000"/>
                        </a:lnSpc>
                        <a:spcBef>
                          <a:spcPts val="0"/>
                        </a:spcBef>
                        <a:spcAft>
                          <a:spcPts val="0"/>
                        </a:spcAft>
                        <a:buClrTx/>
                        <a:buSzTx/>
                        <a:buFontTx/>
                        <a:buNone/>
                        <a:tabLst/>
                        <a:defRPr/>
                      </a:pPr>
                      <a:r>
                        <a:rPr lang="en-US" sz="2000" dirty="0" smtClean="0">
                          <a:latin typeface="Times New Roman"/>
                          <a:cs typeface="Times New Roman"/>
                        </a:rPr>
                        <a:t>TABLE 1.  K</a:t>
                      </a:r>
                      <a:r>
                        <a:rPr lang="en-US" sz="2000" baseline="0" dirty="0" smtClean="0">
                          <a:latin typeface="Times New Roman"/>
                          <a:cs typeface="Times New Roman"/>
                        </a:rPr>
                        <a:t> – 2 Parent Demographics</a:t>
                      </a:r>
                      <a:endParaRPr lang="en-US" sz="2000" dirty="0" smtClean="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2" name="TextBox 61"/>
          <p:cNvSpPr txBox="1"/>
          <p:nvPr/>
        </p:nvSpPr>
        <p:spPr>
          <a:xfrm>
            <a:off x="36789302" y="17266371"/>
            <a:ext cx="6400800" cy="3862596"/>
          </a:xfrm>
          <a:prstGeom prst="rect">
            <a:avLst/>
          </a:prstGeom>
          <a:noFill/>
          <a:ln>
            <a:solidFill>
              <a:srgbClr val="FFFFFF"/>
            </a:solidFill>
          </a:ln>
        </p:spPr>
        <p:txBody>
          <a:bodyPr wrap="square" rtlCol="0">
            <a:spAutoFit/>
          </a:bodyPr>
          <a:lstStyle/>
          <a:p>
            <a:pPr>
              <a:spcAft>
                <a:spcPts val="1200"/>
              </a:spcAft>
            </a:pPr>
            <a:r>
              <a:rPr lang="en-US" sz="2800" b="1" dirty="0" smtClean="0">
                <a:latin typeface="Times New Roman"/>
                <a:cs typeface="Times New Roman"/>
              </a:rPr>
              <a:t>REFERENCES</a:t>
            </a:r>
          </a:p>
          <a:p>
            <a:pPr marL="457200" indent="-457200">
              <a:buFont typeface="+mj-lt"/>
              <a:buAutoNum type="arabicPeriod"/>
            </a:pPr>
            <a:r>
              <a:rPr lang="en-US" sz="2300" dirty="0" smtClean="0">
                <a:latin typeface="Times New Roman"/>
                <a:cs typeface="Times New Roman"/>
              </a:rPr>
              <a:t>Common </a:t>
            </a:r>
            <a:r>
              <a:rPr lang="en-US" sz="2300" dirty="0">
                <a:latin typeface="Times New Roman"/>
                <a:cs typeface="Times New Roman"/>
              </a:rPr>
              <a:t>Core State Standards Initiative. (2014). </a:t>
            </a:r>
            <a:r>
              <a:rPr lang="en-US" sz="2300" i="1" dirty="0" smtClean="0">
                <a:latin typeface="Times New Roman"/>
                <a:cs typeface="Times New Roman"/>
              </a:rPr>
              <a:t>Mathematics </a:t>
            </a:r>
            <a:r>
              <a:rPr lang="en-US" sz="2300" i="1" dirty="0">
                <a:latin typeface="Times New Roman"/>
                <a:cs typeface="Times New Roman"/>
              </a:rPr>
              <a:t>Standards</a:t>
            </a:r>
            <a:r>
              <a:rPr lang="en-US" sz="2300" dirty="0">
                <a:latin typeface="Times New Roman"/>
                <a:cs typeface="Times New Roman"/>
              </a:rPr>
              <a:t> [Online]. Available: http://</a:t>
            </a:r>
            <a:r>
              <a:rPr lang="en-US" sz="2300" dirty="0" err="1">
                <a:latin typeface="Times New Roman"/>
                <a:cs typeface="Times New Roman"/>
              </a:rPr>
              <a:t>www.corestandards.org</a:t>
            </a:r>
            <a:r>
              <a:rPr lang="en-US" sz="2300" dirty="0">
                <a:latin typeface="Times New Roman"/>
                <a:cs typeface="Times New Roman"/>
              </a:rPr>
              <a:t>/Math/ (URL</a:t>
            </a:r>
            <a:r>
              <a:rPr lang="en-US" sz="2300" dirty="0" smtClean="0">
                <a:latin typeface="Times New Roman"/>
                <a:cs typeface="Times New Roman"/>
              </a:rPr>
              <a:t>)</a:t>
            </a:r>
          </a:p>
          <a:p>
            <a:pPr marL="457200" indent="-457200">
              <a:buFont typeface="+mj-lt"/>
              <a:buAutoNum type="arabicPeriod"/>
            </a:pPr>
            <a:r>
              <a:rPr lang="en-US" sz="2300" dirty="0" smtClean="0">
                <a:latin typeface="Times New Roman"/>
                <a:cs typeface="Times New Roman"/>
              </a:rPr>
              <a:t>North </a:t>
            </a:r>
            <a:r>
              <a:rPr lang="en-US" sz="2300" dirty="0">
                <a:latin typeface="Times New Roman"/>
                <a:cs typeface="Times New Roman"/>
              </a:rPr>
              <a:t>Carolina Department of Public Instruction.  (2014).  </a:t>
            </a:r>
            <a:r>
              <a:rPr lang="en-US" sz="2300" i="1" dirty="0">
                <a:latin typeface="Times New Roman"/>
                <a:cs typeface="Times New Roman"/>
              </a:rPr>
              <a:t>NC Math Common Core – Elementary</a:t>
            </a:r>
            <a:r>
              <a:rPr lang="en-US" sz="2300" dirty="0">
                <a:latin typeface="Times New Roman"/>
                <a:cs typeface="Times New Roman"/>
              </a:rPr>
              <a:t> [Online].  Available:   http://</a:t>
            </a:r>
            <a:r>
              <a:rPr lang="en-US" sz="2300" dirty="0" err="1">
                <a:latin typeface="Times New Roman"/>
                <a:cs typeface="Times New Roman"/>
              </a:rPr>
              <a:t>maccss.ncdpi.wikispaces.net</a:t>
            </a:r>
            <a:r>
              <a:rPr lang="en-US" sz="2300" dirty="0">
                <a:latin typeface="Times New Roman"/>
                <a:cs typeface="Times New Roman"/>
              </a:rPr>
              <a:t>/Elementary (URL</a:t>
            </a:r>
            <a:r>
              <a:rPr lang="en-US" sz="2300" dirty="0" smtClean="0">
                <a:latin typeface="Times New Roman"/>
                <a:cs typeface="Times New Roman"/>
              </a:rPr>
              <a:t>)</a:t>
            </a:r>
          </a:p>
          <a:p>
            <a:pPr marL="457200" indent="-457200">
              <a:buFont typeface="+mj-lt"/>
              <a:buAutoNum type="arabicPeriod"/>
            </a:pPr>
            <a:r>
              <a:rPr lang="en-US" sz="2300" dirty="0" smtClean="0">
                <a:latin typeface="Times New Roman"/>
                <a:cs typeface="Times New Roman"/>
              </a:rPr>
              <a:t>For </a:t>
            </a:r>
            <a:r>
              <a:rPr lang="en-US" sz="2300" dirty="0">
                <a:latin typeface="Times New Roman"/>
                <a:cs typeface="Times New Roman"/>
              </a:rPr>
              <a:t>a full reference listing, please see </a:t>
            </a:r>
            <a:r>
              <a:rPr lang="en-US" sz="2300" dirty="0" smtClean="0">
                <a:latin typeface="Times New Roman"/>
                <a:cs typeface="Times New Roman"/>
              </a:rPr>
              <a:t>REU Math Team webpage</a:t>
            </a:r>
            <a:r>
              <a:rPr lang="en-US" sz="2300" dirty="0">
                <a:latin typeface="Times New Roman"/>
                <a:cs typeface="Times New Roman"/>
              </a:rPr>
              <a:t>. </a:t>
            </a:r>
            <a:endParaRPr lang="en-US" sz="2400" dirty="0"/>
          </a:p>
        </p:txBody>
      </p:sp>
      <p:sp>
        <p:nvSpPr>
          <p:cNvPr id="32" name="TextBox 31"/>
          <p:cNvSpPr txBox="1"/>
          <p:nvPr/>
        </p:nvSpPr>
        <p:spPr>
          <a:xfrm>
            <a:off x="22317477" y="3522036"/>
            <a:ext cx="6400800" cy="3862596"/>
          </a:xfrm>
          <a:prstGeom prst="rect">
            <a:avLst/>
          </a:prstGeom>
          <a:noFill/>
          <a:ln>
            <a:solidFill>
              <a:srgbClr val="FFFFFF"/>
            </a:solidFill>
          </a:ln>
        </p:spPr>
        <p:txBody>
          <a:bodyPr wrap="square" rtlCol="0">
            <a:spAutoFit/>
          </a:bodyPr>
          <a:lstStyle/>
          <a:p>
            <a:pPr>
              <a:spcAft>
                <a:spcPts val="1200"/>
              </a:spcAft>
            </a:pPr>
            <a:r>
              <a:rPr lang="en-US" sz="2800" b="1" dirty="0" smtClean="0">
                <a:latin typeface="Times New Roman"/>
                <a:cs typeface="Times New Roman"/>
              </a:rPr>
              <a:t>CHI-SQUARE TEST</a:t>
            </a:r>
          </a:p>
          <a:p>
            <a:pPr algn="just"/>
            <a:r>
              <a:rPr lang="en-US" sz="2300" dirty="0" smtClean="0">
                <a:latin typeface="Times New Roman"/>
                <a:cs typeface="Times New Roman"/>
              </a:rPr>
              <a:t>The Chi-Square Test showed a comparison of the observed values (parent’s survey response) and the expected values( parent’s strong agreement), which are listed above and concluded that the impact of the Parent Involvement Workshop was considered to be a positive factor in influencing parent’s attitudes of the research focus questions.  In the analysis of the pre and post surveys, the Chi-Square Test determined a statically significant relationship exists.</a:t>
            </a:r>
            <a:endParaRPr lang="en-US" sz="2300" dirty="0">
              <a:latin typeface="Times New Roman"/>
              <a:cs typeface="Times New Roman"/>
            </a:endParaRPr>
          </a:p>
        </p:txBody>
      </p:sp>
      <p:pic>
        <p:nvPicPr>
          <p:cNvPr id="8" name="Picture 7" descr="Screen Shot 2015-04-09 at 5.37.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5123" y="9255109"/>
            <a:ext cx="6692900" cy="82423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260" y="0"/>
            <a:ext cx="3384804" cy="2201395"/>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244798099"/>
              </p:ext>
            </p:extLst>
          </p:nvPr>
        </p:nvGraphicFramePr>
        <p:xfrm>
          <a:off x="22317477" y="8065783"/>
          <a:ext cx="6033750" cy="8572178"/>
        </p:xfrm>
        <a:graphic>
          <a:graphicData uri="http://schemas.openxmlformats.org/presentationml/2006/ole">
            <mc:AlternateContent xmlns:mc="http://schemas.openxmlformats.org/markup-compatibility/2006">
              <mc:Choice xmlns:v="urn:schemas-microsoft-com:vml" Requires="v">
                <p:oleObj spid="_x0000_s1044" name="Document" r:id="rId6" imgW="5765800" imgH="8191500" progId="Word.Document.12">
                  <p:embed/>
                </p:oleObj>
              </mc:Choice>
              <mc:Fallback>
                <p:oleObj name="Document" r:id="rId6" imgW="5765800" imgH="8191500" progId="Word.Document.12">
                  <p:embed/>
                  <p:pic>
                    <p:nvPicPr>
                      <p:cNvPr id="0" name=""/>
                      <p:cNvPicPr/>
                      <p:nvPr/>
                    </p:nvPicPr>
                    <p:blipFill>
                      <a:blip r:embed="rId7"/>
                      <a:stretch>
                        <a:fillRect/>
                      </a:stretch>
                    </p:blipFill>
                    <p:spPr>
                      <a:xfrm>
                        <a:off x="22317477" y="8065783"/>
                        <a:ext cx="6033750" cy="8572178"/>
                      </a:xfrm>
                      <a:prstGeom prst="rect">
                        <a:avLst/>
                      </a:prstGeom>
                    </p:spPr>
                  </p:pic>
                </p:oleObj>
              </mc:Fallback>
            </mc:AlternateContent>
          </a:graphicData>
        </a:graphic>
      </p:graphicFrame>
      <p:sp>
        <p:nvSpPr>
          <p:cNvPr id="20" name="TextBox 19"/>
          <p:cNvSpPr txBox="1"/>
          <p:nvPr/>
        </p:nvSpPr>
        <p:spPr>
          <a:xfrm>
            <a:off x="14645123" y="3308716"/>
            <a:ext cx="6980764" cy="6124753"/>
          </a:xfrm>
          <a:prstGeom prst="rect">
            <a:avLst/>
          </a:prstGeom>
          <a:noFill/>
        </p:spPr>
        <p:txBody>
          <a:bodyPr wrap="square" rtlCol="0">
            <a:spAutoFit/>
          </a:bodyPr>
          <a:lstStyle/>
          <a:p>
            <a:r>
              <a:rPr lang="en-US" sz="2800" b="1" dirty="0" smtClean="0">
                <a:latin typeface="Times New Roman"/>
                <a:cs typeface="Times New Roman"/>
              </a:rPr>
              <a:t>SURVEY INSTRUMENT</a:t>
            </a:r>
          </a:p>
          <a:p>
            <a:endParaRPr lang="en-US" sz="2800" b="1" dirty="0" smtClean="0">
              <a:latin typeface="Times New Roman"/>
              <a:cs typeface="Times New Roman"/>
            </a:endParaRPr>
          </a:p>
          <a:p>
            <a:pPr algn="just"/>
            <a:r>
              <a:rPr lang="en-US" sz="2300" dirty="0">
                <a:latin typeface="Times New Roman"/>
                <a:cs typeface="Times New Roman"/>
              </a:rPr>
              <a:t>Pre and post surveys were used to gage workshop results pertaining to Parent Involvement.  These surveys consisted of twenty-five questions which addressed the following: North Carolina Standards for K-2 grade mathematics; parent’s skills/understanding of children’s mathematics homework; and parent’s participation in school related activities.  In these questions, parents chose their level of agreement using a range from 1-5: 1 as strongly disagree, 2 as disagree, 3 as neutral, 4 as agree, and 5 as strongly agree. Once pre surveys were distributed parents would attend an educational workshop pertaining to their child’s grade level. At the conclusion of the workshop, parents completed post surveys to assess whether or not the information was conveyed correctly.   </a:t>
            </a:r>
          </a:p>
        </p:txBody>
      </p:sp>
      <p:pic>
        <p:nvPicPr>
          <p:cNvPr id="21" name="Picture 20" descr="IMG_2015.ps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775" y="17863955"/>
            <a:ext cx="5818025" cy="3798117"/>
          </a:xfrm>
          <a:prstGeom prst="rect">
            <a:avLst/>
          </a:prstGeom>
        </p:spPr>
      </p:pic>
      <p:pic>
        <p:nvPicPr>
          <p:cNvPr id="22" name="Picture 21" descr="DSCN0026.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066" y="7384632"/>
            <a:ext cx="7101898" cy="5326424"/>
          </a:xfrm>
          <a:prstGeom prst="rect">
            <a:avLst/>
          </a:prstGeom>
        </p:spPr>
      </p:pic>
      <p:pic>
        <p:nvPicPr>
          <p:cNvPr id="23" name="Picture 22" descr="DSCN0032.JPG"/>
          <p:cNvPicPr>
            <a:picLocks noChangeAspect="1"/>
          </p:cNvPicPr>
          <p:nvPr/>
        </p:nvPicPr>
        <p:blipFill rotWithShape="1">
          <a:blip r:embed="rId10">
            <a:extLst>
              <a:ext uri="{28A0092B-C50C-407E-A947-70E740481C1C}">
                <a14:useLocalDpi xmlns:a14="http://schemas.microsoft.com/office/drawing/2010/main" val="0"/>
              </a:ext>
            </a:extLst>
          </a:blip>
          <a:srcRect b="14873"/>
          <a:stretch/>
        </p:blipFill>
        <p:spPr>
          <a:xfrm>
            <a:off x="15069766" y="17717961"/>
            <a:ext cx="13648511" cy="3651103"/>
          </a:xfrm>
          <a:prstGeom prst="rect">
            <a:avLst/>
          </a:prstGeom>
        </p:spPr>
      </p:pic>
      <p:pic>
        <p:nvPicPr>
          <p:cNvPr id="6" name="Picture 5" descr="cerser-150x15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32964" y="271548"/>
            <a:ext cx="1905000" cy="1905000"/>
          </a:xfrm>
          <a:prstGeom prst="rect">
            <a:avLst/>
          </a:prstGeom>
        </p:spPr>
      </p:pic>
      <p:pic>
        <p:nvPicPr>
          <p:cNvPr id="9" name="Picture 8" descr="chi square test formula.g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51081" y="8446461"/>
            <a:ext cx="5826418" cy="1266613"/>
          </a:xfrm>
          <a:prstGeom prst="rect">
            <a:avLst/>
          </a:prstGeom>
        </p:spPr>
      </p:pic>
      <p:pic>
        <p:nvPicPr>
          <p:cNvPr id="10" name="Picture 9" descr="20150312_173901.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28081" y="12895389"/>
            <a:ext cx="5462021" cy="4096516"/>
          </a:xfrm>
          <a:prstGeom prst="rect">
            <a:avLst/>
          </a:prstGeom>
        </p:spPr>
      </p:pic>
    </p:spTree>
    <p:extLst>
      <p:ext uri="{BB962C8B-B14F-4D97-AF65-F5344CB8AC3E}">
        <p14:creationId xmlns:p14="http://schemas.microsoft.com/office/powerpoint/2010/main" val="211532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4591</TotalTime>
  <Words>1244</Words>
  <Application>Microsoft Office PowerPoint</Application>
  <PresentationFormat>Custom</PresentationFormat>
  <Paragraphs>43</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Document</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JAW</cp:lastModifiedBy>
  <cp:revision>280</cp:revision>
  <dcterms:created xsi:type="dcterms:W3CDTF">2011-08-19T13:39:50Z</dcterms:created>
  <dcterms:modified xsi:type="dcterms:W3CDTF">2015-05-08T16:27:15Z</dcterms:modified>
</cp:coreProperties>
</file>